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9"/>
  </p:notesMasterIdLst>
  <p:handoutMasterIdLst>
    <p:handoutMasterId r:id="rId70"/>
  </p:handoutMasterIdLst>
  <p:sldIdLst>
    <p:sldId id="329" r:id="rId2"/>
    <p:sldId id="257" r:id="rId3"/>
    <p:sldId id="811" r:id="rId4"/>
    <p:sldId id="740" r:id="rId5"/>
    <p:sldId id="730" r:id="rId6"/>
    <p:sldId id="919" r:id="rId7"/>
    <p:sldId id="890" r:id="rId8"/>
    <p:sldId id="913" r:id="rId9"/>
    <p:sldId id="891" r:id="rId10"/>
    <p:sldId id="920" r:id="rId11"/>
    <p:sldId id="921" r:id="rId12"/>
    <p:sldId id="922" r:id="rId13"/>
    <p:sldId id="1056" r:id="rId14"/>
    <p:sldId id="923" r:id="rId15"/>
    <p:sldId id="973" r:id="rId16"/>
    <p:sldId id="1216" r:id="rId17"/>
    <p:sldId id="763" r:id="rId18"/>
    <p:sldId id="1059" r:id="rId19"/>
    <p:sldId id="1058" r:id="rId20"/>
    <p:sldId id="1231" r:id="rId21"/>
    <p:sldId id="1232" r:id="rId22"/>
    <p:sldId id="1217" r:id="rId23"/>
    <p:sldId id="1060" r:id="rId24"/>
    <p:sldId id="1061" r:id="rId25"/>
    <p:sldId id="1062" r:id="rId26"/>
    <p:sldId id="1218" r:id="rId27"/>
    <p:sldId id="774" r:id="rId28"/>
    <p:sldId id="1066" r:id="rId29"/>
    <p:sldId id="1067" r:id="rId30"/>
    <p:sldId id="1068" r:id="rId31"/>
    <p:sldId id="1069" r:id="rId32"/>
    <p:sldId id="1219" r:id="rId33"/>
    <p:sldId id="924" r:id="rId34"/>
    <p:sldId id="1072" r:id="rId35"/>
    <p:sldId id="1220" r:id="rId36"/>
    <p:sldId id="1078" r:id="rId37"/>
    <p:sldId id="1079" r:id="rId38"/>
    <p:sldId id="1080" r:id="rId39"/>
    <p:sldId id="1081" r:id="rId40"/>
    <p:sldId id="1082" r:id="rId41"/>
    <p:sldId id="1117" r:id="rId42"/>
    <p:sldId id="1118" r:id="rId43"/>
    <p:sldId id="974" r:id="rId44"/>
    <p:sldId id="1226" r:id="rId45"/>
    <p:sldId id="775" r:id="rId46"/>
    <p:sldId id="1235" r:id="rId47"/>
    <p:sldId id="1233" r:id="rId48"/>
    <p:sldId id="1234" r:id="rId49"/>
    <p:sldId id="1119" r:id="rId50"/>
    <p:sldId id="1120" r:id="rId51"/>
    <p:sldId id="1121" r:id="rId52"/>
    <p:sldId id="1227" r:id="rId53"/>
    <p:sldId id="1122" r:id="rId54"/>
    <p:sldId id="1236" r:id="rId55"/>
    <p:sldId id="1129" r:id="rId56"/>
    <p:sldId id="1228" r:id="rId57"/>
    <p:sldId id="1130" r:id="rId58"/>
    <p:sldId id="1135" r:id="rId59"/>
    <p:sldId id="1229" r:id="rId60"/>
    <p:sldId id="1143" r:id="rId61"/>
    <p:sldId id="1136" r:id="rId62"/>
    <p:sldId id="1142" r:id="rId63"/>
    <p:sldId id="1230" r:id="rId64"/>
    <p:sldId id="1126" r:id="rId65"/>
    <p:sldId id="1194" r:id="rId66"/>
    <p:sldId id="804" r:id="rId67"/>
    <p:sldId id="964" r:id="rId68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8.xml"/><Relationship Id="rId18" Type="http://schemas.openxmlformats.org/officeDocument/2006/relationships/slide" Target="slides/slide24.xml"/><Relationship Id="rId26" Type="http://schemas.openxmlformats.org/officeDocument/2006/relationships/slide" Target="slides/slide34.xml"/><Relationship Id="rId39" Type="http://schemas.openxmlformats.org/officeDocument/2006/relationships/slide" Target="slides/slide51.xml"/><Relationship Id="rId21" Type="http://schemas.openxmlformats.org/officeDocument/2006/relationships/slide" Target="slides/slide28.xml"/><Relationship Id="rId34" Type="http://schemas.openxmlformats.org/officeDocument/2006/relationships/slide" Target="slides/slide45.xml"/><Relationship Id="rId42" Type="http://schemas.openxmlformats.org/officeDocument/2006/relationships/slide" Target="slides/slide55.xml"/><Relationship Id="rId47" Type="http://schemas.openxmlformats.org/officeDocument/2006/relationships/slide" Target="slides/slide62.xml"/><Relationship Id="rId7" Type="http://schemas.openxmlformats.org/officeDocument/2006/relationships/slide" Target="slides/slide10.xml"/><Relationship Id="rId2" Type="http://schemas.openxmlformats.org/officeDocument/2006/relationships/slide" Target="slides/slide2.xml"/><Relationship Id="rId16" Type="http://schemas.openxmlformats.org/officeDocument/2006/relationships/slide" Target="slides/slide21.xml"/><Relationship Id="rId29" Type="http://schemas.openxmlformats.org/officeDocument/2006/relationships/slide" Target="slides/slide38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24" Type="http://schemas.openxmlformats.org/officeDocument/2006/relationships/slide" Target="slides/slide31.xml"/><Relationship Id="rId32" Type="http://schemas.openxmlformats.org/officeDocument/2006/relationships/slide" Target="slides/slide41.xml"/><Relationship Id="rId37" Type="http://schemas.openxmlformats.org/officeDocument/2006/relationships/slide" Target="slides/slide49.xml"/><Relationship Id="rId40" Type="http://schemas.openxmlformats.org/officeDocument/2006/relationships/slide" Target="slides/slide53.xml"/><Relationship Id="rId45" Type="http://schemas.openxmlformats.org/officeDocument/2006/relationships/slide" Target="slides/slide60.xml"/><Relationship Id="rId5" Type="http://schemas.openxmlformats.org/officeDocument/2006/relationships/slide" Target="slides/slide6.xml"/><Relationship Id="rId15" Type="http://schemas.openxmlformats.org/officeDocument/2006/relationships/slide" Target="slides/slide20.xml"/><Relationship Id="rId23" Type="http://schemas.openxmlformats.org/officeDocument/2006/relationships/slide" Target="slides/slide30.xml"/><Relationship Id="rId28" Type="http://schemas.openxmlformats.org/officeDocument/2006/relationships/slide" Target="slides/slide37.xml"/><Relationship Id="rId36" Type="http://schemas.openxmlformats.org/officeDocument/2006/relationships/slide" Target="slides/slide48.xml"/><Relationship Id="rId10" Type="http://schemas.openxmlformats.org/officeDocument/2006/relationships/slide" Target="slides/slide13.xml"/><Relationship Id="rId19" Type="http://schemas.openxmlformats.org/officeDocument/2006/relationships/slide" Target="slides/slide25.xml"/><Relationship Id="rId31" Type="http://schemas.openxmlformats.org/officeDocument/2006/relationships/slide" Target="slides/slide40.xml"/><Relationship Id="rId44" Type="http://schemas.openxmlformats.org/officeDocument/2006/relationships/slide" Target="slides/slide58.xml"/><Relationship Id="rId4" Type="http://schemas.openxmlformats.org/officeDocument/2006/relationships/slide" Target="slides/slide5.xml"/><Relationship Id="rId9" Type="http://schemas.openxmlformats.org/officeDocument/2006/relationships/slide" Target="slides/slide12.xml"/><Relationship Id="rId14" Type="http://schemas.openxmlformats.org/officeDocument/2006/relationships/slide" Target="slides/slide19.xml"/><Relationship Id="rId22" Type="http://schemas.openxmlformats.org/officeDocument/2006/relationships/slide" Target="slides/slide29.xml"/><Relationship Id="rId27" Type="http://schemas.openxmlformats.org/officeDocument/2006/relationships/slide" Target="slides/slide36.xml"/><Relationship Id="rId30" Type="http://schemas.openxmlformats.org/officeDocument/2006/relationships/slide" Target="slides/slide39.xml"/><Relationship Id="rId35" Type="http://schemas.openxmlformats.org/officeDocument/2006/relationships/slide" Target="slides/slide46.xml"/><Relationship Id="rId43" Type="http://schemas.openxmlformats.org/officeDocument/2006/relationships/slide" Target="slides/slide57.xml"/><Relationship Id="rId48" Type="http://schemas.openxmlformats.org/officeDocument/2006/relationships/slide" Target="slides/slide64.xml"/><Relationship Id="rId8" Type="http://schemas.openxmlformats.org/officeDocument/2006/relationships/slide" Target="slides/slide11.xml"/><Relationship Id="rId3" Type="http://schemas.openxmlformats.org/officeDocument/2006/relationships/slide" Target="slides/slide3.xml"/><Relationship Id="rId12" Type="http://schemas.openxmlformats.org/officeDocument/2006/relationships/slide" Target="slides/slide17.xml"/><Relationship Id="rId17" Type="http://schemas.openxmlformats.org/officeDocument/2006/relationships/slide" Target="slides/slide23.xml"/><Relationship Id="rId25" Type="http://schemas.openxmlformats.org/officeDocument/2006/relationships/slide" Target="slides/slide33.xml"/><Relationship Id="rId33" Type="http://schemas.openxmlformats.org/officeDocument/2006/relationships/slide" Target="slides/slide42.xml"/><Relationship Id="rId38" Type="http://schemas.openxmlformats.org/officeDocument/2006/relationships/slide" Target="slides/slide50.xml"/><Relationship Id="rId46" Type="http://schemas.openxmlformats.org/officeDocument/2006/relationships/slide" Target="slides/slide61.xml"/><Relationship Id="rId20" Type="http://schemas.openxmlformats.org/officeDocument/2006/relationships/slide" Target="slides/slide27.xml"/><Relationship Id="rId41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23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1E80792-ED71-4D23-B6F6-9FA4A12AB535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33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CD1BA9A-B78F-4DA8-B6F4-654B9D984D04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438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1965F4C-D402-4DA5-8AC1-F29496078FBD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438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1965F4C-D402-4DA5-8AC1-F29496078FBD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541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196789-CD27-40B6-8C21-A272522B380F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643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EE275EC-22FF-4B91-AFF6-44F140227E56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7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2949976-D039-4BAE-B757-81F058F3D504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3833CB-5886-428A-96C1-54F95F64A784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3833CB-5886-428A-96C1-54F95F64A784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3833CB-5886-428A-96C1-54F95F64A784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51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78477B60-5F84-4A2B-9AA9-2BA6420A95DC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3833CB-5886-428A-96C1-54F95F64A784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84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F3833CB-5886-428A-96C1-54F95F64A784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950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4B71D68-BC46-495F-8C99-1C117821CA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CFB8A43-6329-4B30-BE6A-B342C7E60490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6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098F2380-D569-45BB-ADBA-6223F3A52D64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92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0B1A2F0-0213-4AF9-9577-3D3CFA4D024A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1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1638953-108B-47B9-BE33-5FFEB361D921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20" descr="myFBlog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889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LinkIt_IOT_Programming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4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b="1" dirty="0"/>
              <a:t>空污偵測器製作暨實務研習</a:t>
            </a:r>
            <a:r>
              <a:rPr lang="zh-TW" altLang="zh-TW" sz="4000" b="1" dirty="0" smtClean="0"/>
              <a:t>會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zh-TW" altLang="en-US" sz="4000" b="1" smtClean="0"/>
              <a:t>硬體組裝篇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4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地點：</a:t>
            </a:r>
            <a:r>
              <a:rPr lang="en-US" altLang="zh-TW" sz="2400" dirty="0"/>
              <a:t>T</a:t>
            </a:r>
            <a:r>
              <a:rPr lang="zh-TW" altLang="en-US" sz="2400" dirty="0"/>
              <a:t>客邦總部，台北市中山區民生東路二段</a:t>
            </a:r>
            <a:r>
              <a:rPr lang="en-US" altLang="zh-TW" sz="2400" dirty="0"/>
              <a:t>141</a:t>
            </a:r>
            <a:r>
              <a:rPr lang="zh-TW" altLang="en-US" sz="2400" dirty="0"/>
              <a:t>號</a:t>
            </a:r>
            <a:r>
              <a:rPr lang="en-US" altLang="zh-TW" sz="2400" dirty="0"/>
              <a:t>6F </a:t>
            </a:r>
          </a:p>
          <a:p>
            <a:pPr algn="ctr" eaLnBrk="1" hangingPunct="1"/>
            <a:r>
              <a:rPr lang="zh-TW" altLang="en-US" sz="2400" dirty="0"/>
              <a:t>日期：</a:t>
            </a:r>
            <a:r>
              <a:rPr lang="en-US" altLang="zh-TW" sz="2400" dirty="0"/>
              <a:t>105</a:t>
            </a:r>
            <a:r>
              <a:rPr lang="zh-TW" altLang="en-US" sz="2400" dirty="0"/>
              <a:t>年</a:t>
            </a:r>
            <a:r>
              <a:rPr lang="en-US" altLang="zh-TW" sz="2400" dirty="0"/>
              <a:t>10</a:t>
            </a:r>
            <a:r>
              <a:rPr lang="zh-TW" altLang="en-US" sz="2400" dirty="0"/>
              <a:t>月</a:t>
            </a:r>
            <a:r>
              <a:rPr lang="en-US" altLang="zh-TW" sz="2400" dirty="0"/>
              <a:t>22</a:t>
            </a:r>
            <a:r>
              <a:rPr lang="zh-TW" altLang="en-US" sz="2400" dirty="0"/>
              <a:t>日</a:t>
            </a:r>
            <a:endParaRPr lang="en-US" altLang="zh-TW" sz="24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(2/6)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33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351D18B-76F5-4BA7-B3C4-C53B08A7B6E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3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57DBFD8-AA7E-47F2-A5D7-E939C9C44908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3332" name="Picture 20" descr="Ameba 阿米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4"/>
          <a:stretch>
            <a:fillRect/>
          </a:stretch>
        </p:blipFill>
        <p:spPr bwMode="auto">
          <a:xfrm>
            <a:off x="1195231" y="2123485"/>
            <a:ext cx="6753538" cy="412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60305" y="1642373"/>
            <a:ext cx="32233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 ().</a:t>
            </a:r>
            <a:r>
              <a:rPr kumimoji="1" lang="en-US" altLang="zh-TW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Realtek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阿米巴開發版</a:t>
            </a:r>
            <a:r>
              <a:rPr kumimoji="1" lang="zh-TW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rPr>
              <a:t> 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(3/6)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433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8DFAC82-7135-41B2-8F95-3EB1D94E2F0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434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F85BB0A-2084-4583-9831-9D5251635691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3398081" y="1340768"/>
            <a:ext cx="11849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(c).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顯示模組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13" name="圖片 12" descr="LCD2004I2C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03" y="1750320"/>
            <a:ext cx="6878754" cy="49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(4/6)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536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E2EB9E7-09B3-4CA3-B5A7-891C46220937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536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E9719D-5F78-42C8-AC0E-FC922CEB716A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5380" name="Picture 20" descr="DS1307 I2C RT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68" y="1655722"/>
            <a:ext cx="5971952" cy="50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3275856" y="1391299"/>
            <a:ext cx="18293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(d). DS1307 I2C RTC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組</a:t>
            </a:r>
            <a:r>
              <a:rPr kumimoji="1" lang="zh-TW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rPr>
              <a:t> 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(5/6)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536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E2EB9E7-09B3-4CA3-B5A7-891C46220937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536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E9719D-5F78-42C8-AC0E-FC922CEB716A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3275856" y="1391299"/>
            <a:ext cx="95410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(e). DHT11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1026" name="Picture 2" descr="D:\永忠研究\開課\T客邦\Arduino 空氣盒子實作課(20161022)\Course\SLIDE\fig\溫濕度感測模組(DHT1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21" y="2264500"/>
            <a:ext cx="3130873" cy="19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永忠研究\開課\T客邦\Arduino 空氣盒子實作課(20161022)\Course\SLIDE\fig\DHT11感測器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39" y="1723771"/>
            <a:ext cx="4107706" cy="42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923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(6/6)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638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ED01B96-78AC-4471-BB45-22408C4D482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638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84FAFEB-DD8C-4DAE-99CC-C9D240802DB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" name="圖片 17" descr="塑膠面板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15427"/>
            <a:ext cx="7931224" cy="473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C153EF5-0D35-47E0-9DC7-28F5B50FC0FB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741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BC88DDA-AF7D-40DD-A4C4-2ABF86A8964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smtClean="0"/>
              <a:t>硬體組裝步驟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安裝開發版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2209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安裝阿米巴開發版</a:t>
            </a:r>
          </a:p>
        </p:txBody>
      </p:sp>
      <p:pic>
        <p:nvPicPr>
          <p:cNvPr id="2050" name="Picture 2" descr="D:\永忠研究\開課\T客邦\Arduino 空氣盒子實作課(20161022)\Course\SLIDE\fig\DSC_18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655645" cy="509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安裝阿米巴開發版</a:t>
            </a:r>
          </a:p>
        </p:txBody>
      </p:sp>
      <p:pic>
        <p:nvPicPr>
          <p:cNvPr id="4098" name="Picture 2" descr="D:\永忠研究\開課\T客邦\Arduino 空氣盒子實作課(20161022)\Course\SLIDE\fig\DSC_1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848872" cy="5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969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安裝阿米巴開發版</a:t>
            </a:r>
          </a:p>
        </p:txBody>
      </p:sp>
      <p:pic>
        <p:nvPicPr>
          <p:cNvPr id="3074" name="Picture 2" descr="D:\永忠研究\開課\T客邦\Arduino 空氣盒子實作課(20161022)\Course\SLIDE\fig\DSC_18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7920880" cy="52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969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硬體組裝</a:t>
            </a:r>
          </a:p>
          <a:p>
            <a:pPr marL="1009650" lvl="1" indent="-609600">
              <a:spcBef>
                <a:spcPct val="0"/>
              </a:spcBef>
            </a:pPr>
            <a:r>
              <a:rPr lang="zh-TW" altLang="en-US" sz="2000" dirty="0" smtClean="0"/>
              <a:t>組裝零件一覽</a:t>
            </a:r>
            <a:endParaRPr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lang="zh-TW" altLang="en-US" sz="2000" dirty="0" smtClean="0"/>
              <a:t>硬體組裝步驟</a:t>
            </a:r>
            <a:endParaRPr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lang="zh-TW" altLang="en-US" sz="2000" dirty="0" smtClean="0"/>
              <a:t>電路組裝</a:t>
            </a: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安裝阿米巴開發版</a:t>
            </a:r>
          </a:p>
        </p:txBody>
      </p:sp>
      <p:pic>
        <p:nvPicPr>
          <p:cNvPr id="5122" name="Picture 2" descr="D:\永忠研究\開課\T客邦\Arduino 空氣盒子實作課(20161022)\Course\SLIDE\fig\DSC_18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930769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472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安裝阿米巴開發版</a:t>
            </a:r>
          </a:p>
        </p:txBody>
      </p:sp>
      <p:pic>
        <p:nvPicPr>
          <p:cNvPr id="6146" name="Picture 2" descr="D:\永忠研究\開課\T客邦\Arduino 空氣盒子實作課(20161022)\Course\SLIDE\fig\DSC_18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7" b="7187"/>
          <a:stretch/>
        </p:blipFill>
        <p:spPr bwMode="auto">
          <a:xfrm rot="16200000">
            <a:off x="2280542" y="-400222"/>
            <a:ext cx="4294884" cy="792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7472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安裝空氣感測模組</a:t>
            </a:r>
          </a:p>
        </p:txBody>
      </p:sp>
    </p:spTree>
    <p:extLst>
      <p:ext uri="{BB962C8B-B14F-4D97-AF65-F5344CB8AC3E}">
        <p14:creationId xmlns:p14="http://schemas.microsoft.com/office/powerpoint/2010/main" val="7772995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7170" name="Picture 2" descr="D:\永忠研究\開課\T客邦\Arduino 空氣盒子實作課(20161022)\Course\SLIDE\fig\DSC_18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16521"/>
            <a:ext cx="7848872" cy="5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8969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8194" name="Picture 2" descr="D:\永忠研究\開課\T客邦\Arduino 空氣盒子實作課(20161022)\Course\SLIDE\fig\DSC_18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7435120" cy="49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219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1A30C2B-FA7D-4353-BEF2-7D6393AB5921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843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0CAF266-7B55-44DA-826C-5C92EB9B77DF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6" name="Picture 2" descr="D:\永忠研究\開課\T客邦\Arduino 空氣盒子實作課(20161022)\Course\SLIDE\fig\DSC_18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7" b="7187"/>
          <a:stretch/>
        </p:blipFill>
        <p:spPr bwMode="auto">
          <a:xfrm rot="16200000">
            <a:off x="2247141" y="-112190"/>
            <a:ext cx="4294884" cy="792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219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安裝麵包版</a:t>
            </a:r>
          </a:p>
        </p:txBody>
      </p:sp>
    </p:spTree>
    <p:extLst>
      <p:ext uri="{BB962C8B-B14F-4D97-AF65-F5344CB8AC3E}">
        <p14:creationId xmlns:p14="http://schemas.microsoft.com/office/powerpoint/2010/main" val="45650209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B7F6DF-8296-4EB3-B1BD-F5C5843AE11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94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53F119-7DA3-427A-9A83-D0DB5701548E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b="1" dirty="0" smtClean="0"/>
              <a:t>安裝</a:t>
            </a:r>
            <a:r>
              <a:rPr lang="zh-TW" altLang="zh-TW" b="1" dirty="0"/>
              <a:t>麵包</a:t>
            </a:r>
            <a:r>
              <a:rPr lang="zh-TW" altLang="zh-TW" b="1" dirty="0" smtClean="0"/>
              <a:t>板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219" name="Picture 3" descr="D:\永忠研究\開課\T客邦\Arduino 空氣盒子實作課(20161022)\Course\SLIDE\fig\麵包板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43624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B7F6DF-8296-4EB3-B1BD-F5C5843AE11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94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53F119-7DA3-427A-9A83-D0DB5701548E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b="1" dirty="0" smtClean="0"/>
              <a:t>安裝</a:t>
            </a:r>
            <a:r>
              <a:rPr lang="zh-TW" altLang="zh-TW" b="1" dirty="0"/>
              <a:t>麵包</a:t>
            </a:r>
            <a:r>
              <a:rPr lang="zh-TW" altLang="zh-TW" b="1" dirty="0" smtClean="0"/>
              <a:t>板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7986" name="Picture 2" descr="單心線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552728" cy="435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42097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B7F6DF-8296-4EB3-B1BD-F5C5843AE11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94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53F119-7DA3-427A-9A83-D0DB5701548E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b="1" dirty="0" smtClean="0"/>
              <a:t>安裝</a:t>
            </a:r>
            <a:r>
              <a:rPr lang="zh-TW" altLang="zh-TW" b="1" dirty="0"/>
              <a:t>麵包</a:t>
            </a:r>
            <a:r>
              <a:rPr lang="zh-TW" altLang="zh-TW" b="1" dirty="0" smtClean="0"/>
              <a:t>板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9010" name="Picture 2" descr="五條單心線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5400600" cy="505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42097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75B71FD-3B02-4711-8940-3D0F123BDD8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61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94FE715-530D-4840-B436-2B929E2B89B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dirty="0">
              <a:latin typeface="Arial" charset="0"/>
              <a:ea typeface="新細明體" pitchFamily="18" charset="-12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268413"/>
            <a:ext cx="7715250" cy="4616450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中國紀錄片</a:t>
            </a:r>
            <a:r>
              <a:rPr lang="en-US" altLang="zh-TW" dirty="0"/>
              <a:t>《</a:t>
            </a:r>
            <a:r>
              <a:rPr lang="zh-TW" altLang="en-US" dirty="0"/>
              <a:t>穹頂之下</a:t>
            </a:r>
            <a:r>
              <a:rPr lang="en-US" altLang="zh-TW" dirty="0"/>
              <a:t>》</a:t>
            </a:r>
            <a:r>
              <a:rPr lang="zh-TW" altLang="en-US" dirty="0"/>
              <a:t>裡鋪天蓋地、讓人無處可逃的霧霾，不只存於中國；台灣，也在同一片穹頂</a:t>
            </a:r>
            <a:r>
              <a:rPr lang="zh-TW" altLang="en-US" dirty="0" smtClean="0"/>
              <a:t>之下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近年來</a:t>
            </a:r>
            <a:r>
              <a:rPr lang="zh-TW" altLang="en-US" dirty="0"/>
              <a:t>，我國空氣品質嚴重惡化，民眾是否瞭解呼吸與健康息息相關？政府部門有無準備面對迷霧背後的產業轉型、污染整治等挑戰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/>
              <a:t>空污來自何方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>
              <a:defRPr/>
            </a:pPr>
            <a:r>
              <a:rPr lang="zh-TW" altLang="en-US" dirty="0" smtClean="0"/>
              <a:t>台灣海峽</a:t>
            </a:r>
            <a:r>
              <a:rPr lang="zh-TW" altLang="en-US" dirty="0"/>
              <a:t>短短不到</a:t>
            </a:r>
            <a:r>
              <a:rPr lang="en-US" altLang="zh-TW" dirty="0"/>
              <a:t>300</a:t>
            </a:r>
            <a:r>
              <a:rPr lang="zh-TW" altLang="en-US" dirty="0"/>
              <a:t>公里，攔不住每年東北季風帶來的中國霧霾。每當台灣空氣品質下降，新聞或政府消息總是避重就輕的表示，是中國霧霾南下所致，然而，境外污染（含中國霧霾）僅占我國的空氣污染</a:t>
            </a:r>
            <a:r>
              <a:rPr lang="en-US" altLang="zh-TW" dirty="0"/>
              <a:t>30%</a:t>
            </a:r>
            <a:r>
              <a:rPr lang="zh-TW" altLang="en-US" dirty="0"/>
              <a:t>，</a:t>
            </a:r>
            <a:r>
              <a:rPr lang="en-US" altLang="zh-TW" dirty="0"/>
              <a:t>50%</a:t>
            </a:r>
            <a:r>
              <a:rPr lang="zh-TW" altLang="en-US" dirty="0"/>
              <a:t>來自工業排放，剩下</a:t>
            </a:r>
            <a:r>
              <a:rPr lang="en-US" altLang="zh-TW" dirty="0"/>
              <a:t>20%</a:t>
            </a:r>
            <a:r>
              <a:rPr lang="zh-TW" altLang="en-US" dirty="0"/>
              <a:t>則來自交通排放廢氣和其他空污來源。其實，空污更大的問題在於境內污染，政府無法推諉卻又不敢面對境內污染</a:t>
            </a:r>
            <a:endParaRPr lang="zh-TW" altLang="en-US" dirty="0" smtClean="0">
              <a:latin typeface="標楷體" pitchFamily="65" charset="-120"/>
            </a:endParaRP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476250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前 言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標楷體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B7F6DF-8296-4EB3-B1BD-F5C5843AE11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94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53F119-7DA3-427A-9A83-D0DB5701548E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b="1" dirty="0" smtClean="0"/>
              <a:t>安裝</a:t>
            </a:r>
            <a:r>
              <a:rPr lang="zh-TW" altLang="zh-TW" b="1" dirty="0"/>
              <a:t>麵包</a:t>
            </a:r>
            <a:r>
              <a:rPr lang="zh-TW" altLang="zh-TW" b="1" dirty="0" smtClean="0"/>
              <a:t>板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42" name="Picture 2" descr="D:\永忠研究\開課\T客邦\Arduino 空氣盒子實作課(20161022)\Course\SLIDE\fig\DSC_183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7295605" cy="485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2097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B7F6DF-8296-4EB3-B1BD-F5C5843AE11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94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153F119-7DA3-427A-9A83-D0DB5701548E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b="1" dirty="0" smtClean="0"/>
              <a:t>安裝</a:t>
            </a:r>
            <a:r>
              <a:rPr lang="zh-TW" altLang="zh-TW" b="1" dirty="0"/>
              <a:t>麵包</a:t>
            </a:r>
            <a:r>
              <a:rPr lang="zh-TW" altLang="zh-TW" b="1" dirty="0" smtClean="0"/>
              <a:t>板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266" name="Picture 2" descr="D:\永忠研究\開課\T客邦\Arduino 空氣盒子實作課(20161022)\Course\SLIDE\fig\DSC_18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7" t="26651" r="22518" b="18349"/>
          <a:stretch/>
        </p:blipFill>
        <p:spPr bwMode="auto">
          <a:xfrm>
            <a:off x="1934546" y="2173358"/>
            <a:ext cx="5420411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42097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</a:t>
            </a:r>
            <a:r>
              <a:rPr lang="zh-TW" altLang="zh-TW" b="1" dirty="0"/>
              <a:t>溫溼度模組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4803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安裝溫溼度模組</a:t>
            </a:r>
          </a:p>
        </p:txBody>
      </p:sp>
      <p:pic>
        <p:nvPicPr>
          <p:cNvPr id="7" name="Picture 2" descr="D:\永忠研究\開課\T客邦\Arduino 空氣盒子實作課(20161022)\Course\SLIDE\fig\溫濕度感測模組(DHT1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4762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安裝溫溼度模組</a:t>
            </a:r>
          </a:p>
        </p:txBody>
      </p:sp>
      <p:pic>
        <p:nvPicPr>
          <p:cNvPr id="12291" name="Picture 3" descr="D:\永忠研究\開課\T客邦\Arduino 空氣盒子實作課(20161022)\Course\SLIDE\fig\DSC_183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6" t="-2609" r="33629" b="35665"/>
          <a:stretch/>
        </p:blipFill>
        <p:spPr bwMode="auto">
          <a:xfrm>
            <a:off x="3275856" y="1556792"/>
            <a:ext cx="3024336" cy="490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100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07251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6" name="Picture 20" descr="DS1307 I2C RT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68" y="1655722"/>
            <a:ext cx="5971952" cy="50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100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311298" name="Picture 2" descr="取出RTC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776864" cy="460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143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13314" name="Picture 2" descr="D:\永忠研究\開課\T客邦\Arduino 空氣盒子實作課(20161022)\Course\SLIDE\fig\DSC_181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2" r="22710" b="18476"/>
          <a:stretch/>
        </p:blipFill>
        <p:spPr bwMode="auto">
          <a:xfrm>
            <a:off x="2555776" y="1484784"/>
            <a:ext cx="4476465" cy="496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43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14338" name="Picture 2" descr="D:\永忠研究\開課\T客邦\Arduino 空氣盒子實作課(20161022)\Course\SLIDE\fig\DSC_18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3" t="11949" r="20658" b="20878"/>
          <a:stretch/>
        </p:blipFill>
        <p:spPr bwMode="auto">
          <a:xfrm>
            <a:off x="1115615" y="1340768"/>
            <a:ext cx="7273507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43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zh-TW" dirty="0"/>
              <a:t>空氣盒子</a:t>
            </a:r>
            <a:r>
              <a:rPr lang="zh-TW" altLang="zh-TW" dirty="0" smtClean="0"/>
              <a:t>產品</a:t>
            </a:r>
            <a:r>
              <a:rPr lang="zh-TW" altLang="en-US" dirty="0"/>
              <a:t>介紹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15362" name="Picture 2" descr="D:\永忠研究\開課\T客邦\Arduino 空氣盒子實作課(20161022)\Course\SLIDE\fig\DSC_182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t="-11" r="52116" b="38593"/>
          <a:stretch/>
        </p:blipFill>
        <p:spPr bwMode="auto">
          <a:xfrm rot="16200000">
            <a:off x="2445200" y="731265"/>
            <a:ext cx="4253603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43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整體組裝</a:t>
            </a:r>
          </a:p>
        </p:txBody>
      </p:sp>
      <p:pic>
        <p:nvPicPr>
          <p:cNvPr id="16386" name="Picture 2" descr="D:\永忠研究\開課\T客邦\Arduino 空氣盒子實作課(20161022)\Course\SLIDE\fig\DSC_18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992888" cy="53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870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E3DD08E-1967-4D81-8EE5-A9B804D45DB4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2048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1B3D8C-1E8D-4248-B60E-77FC1EBD2E8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整體組裝</a:t>
            </a:r>
          </a:p>
        </p:txBody>
      </p:sp>
      <p:pic>
        <p:nvPicPr>
          <p:cNvPr id="17410" name="Picture 2" descr="D:\永忠研究\開課\T客邦\Arduino 空氣盒子實作課(20161022)\Course\SLIDE\fig\DSC_182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0"/>
          <a:stretch/>
        </p:blipFill>
        <p:spPr bwMode="auto">
          <a:xfrm rot="16200000">
            <a:off x="1410754" y="1189646"/>
            <a:ext cx="6181666" cy="461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870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A8DD35-8766-4285-ABCE-39010BDEF0E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68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0D4B88-1B6E-430F-B236-8B20F65872A9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smtClean="0"/>
              <a:t>電路組裝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麵包版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3319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en-US" b="1" dirty="0"/>
              <a:t>麵包版</a:t>
            </a:r>
            <a:endParaRPr lang="zh-TW" altLang="zh-TW" b="1" dirty="0"/>
          </a:p>
        </p:txBody>
      </p:sp>
      <p:pic>
        <p:nvPicPr>
          <p:cNvPr id="18434" name="Picture 2" descr="D:\永忠研究\開課\T客邦\Arduino 空氣盒子實作課(20161022)\Course\SLIDE\fig\DSC_183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99636" cy="51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en-US" b="1" dirty="0"/>
              <a:t>麵包版</a:t>
            </a:r>
            <a:endParaRPr lang="zh-TW" altLang="zh-TW" b="1" dirty="0"/>
          </a:p>
        </p:txBody>
      </p:sp>
      <p:pic>
        <p:nvPicPr>
          <p:cNvPr id="19458" name="Picture 2" descr="D:\永忠研究\開課\T客邦\Arduino 空氣盒子實作課(20161022)\Course\電路圖\基本電路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9833"/>
            <a:ext cx="6696744" cy="540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41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/>
              <a:t>安裝偵測空氣懸浮粒子感測器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5584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1026" name="Picture 2" descr="pms5003_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6494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96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sp>
        <p:nvSpPr>
          <p:cNvPr id="2" name="矩形 1"/>
          <p:cNvSpPr/>
          <p:nvPr/>
        </p:nvSpPr>
        <p:spPr>
          <a:xfrm>
            <a:off x="1403648" y="1916832"/>
            <a:ext cx="59584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200" dirty="0">
                <a:latin typeface="+mn-ea"/>
                <a:ea typeface="+mn-ea"/>
              </a:rPr>
              <a:t>pin1</a:t>
            </a:r>
            <a:r>
              <a:rPr lang="zh-TW" altLang="zh-TW" sz="2200" dirty="0">
                <a:latin typeface="+mn-ea"/>
                <a:ea typeface="+mn-ea"/>
              </a:rPr>
              <a:t>，供電輸入接腳，要輸入</a:t>
            </a:r>
            <a:r>
              <a:rPr lang="en-US" altLang="zh-TW" sz="2200" dirty="0">
                <a:latin typeface="+mn-ea"/>
                <a:ea typeface="+mn-ea"/>
              </a:rPr>
              <a:t>5V</a:t>
            </a:r>
            <a:r>
              <a:rPr lang="zh-TW" altLang="zh-TW" sz="2200" dirty="0">
                <a:latin typeface="+mn-ea"/>
                <a:ea typeface="+mn-ea"/>
              </a:rPr>
              <a:t>電壓的電力。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pin2</a:t>
            </a:r>
            <a:r>
              <a:rPr lang="zh-TW" altLang="zh-TW" sz="2200" dirty="0">
                <a:latin typeface="+mn-ea"/>
                <a:ea typeface="+mn-ea"/>
              </a:rPr>
              <a:t>，接地接腳，接上</a:t>
            </a:r>
            <a:r>
              <a:rPr lang="en-US" altLang="zh-TW" sz="2200" dirty="0">
                <a:latin typeface="+mn-ea"/>
                <a:ea typeface="+mn-ea"/>
              </a:rPr>
              <a:t>0V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pin3</a:t>
            </a:r>
            <a:r>
              <a:rPr lang="zh-TW" altLang="zh-TW" sz="2200" dirty="0">
                <a:latin typeface="+mn-ea"/>
                <a:ea typeface="+mn-ea"/>
              </a:rPr>
              <a:t>，設定輸入接腳，接收到</a:t>
            </a:r>
            <a:r>
              <a:rPr lang="en-US" altLang="zh-TW" sz="2200" dirty="0">
                <a:latin typeface="+mn-ea"/>
                <a:ea typeface="+mn-ea"/>
              </a:rPr>
              <a:t>0</a:t>
            </a:r>
            <a:r>
              <a:rPr lang="zh-TW" altLang="zh-TW" sz="2200" dirty="0">
                <a:latin typeface="+mn-ea"/>
                <a:ea typeface="+mn-ea"/>
              </a:rPr>
              <a:t>時感測器處於待備狀態（減少感測器的耗電），接收到</a:t>
            </a:r>
            <a:r>
              <a:rPr lang="en-US" altLang="zh-TW" sz="2200" dirty="0">
                <a:latin typeface="+mn-ea"/>
                <a:ea typeface="+mn-ea"/>
              </a:rPr>
              <a:t>1</a:t>
            </a:r>
            <a:r>
              <a:rPr lang="zh-TW" altLang="zh-TW" sz="2200" dirty="0">
                <a:latin typeface="+mn-ea"/>
                <a:ea typeface="+mn-ea"/>
              </a:rPr>
              <a:t>則為運作狀態。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pin4</a:t>
            </a:r>
            <a:r>
              <a:rPr lang="zh-TW" altLang="zh-TW" sz="2200" dirty="0">
                <a:latin typeface="+mn-ea"/>
                <a:ea typeface="+mn-ea"/>
              </a:rPr>
              <a:t>，串列埠接收接腳</a:t>
            </a:r>
            <a:r>
              <a:rPr lang="en-US" altLang="zh-TW" sz="2200" dirty="0">
                <a:latin typeface="+mn-ea"/>
                <a:ea typeface="+mn-ea"/>
              </a:rPr>
              <a:t>(Rx)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pin5</a:t>
            </a:r>
            <a:r>
              <a:rPr lang="zh-TW" altLang="zh-TW" sz="2200" dirty="0">
                <a:latin typeface="+mn-ea"/>
                <a:ea typeface="+mn-ea"/>
              </a:rPr>
              <a:t>，串列埠輸出接腳</a:t>
            </a:r>
            <a:r>
              <a:rPr lang="en-US" altLang="zh-TW" sz="2200" dirty="0">
                <a:latin typeface="+mn-ea"/>
                <a:ea typeface="+mn-ea"/>
              </a:rPr>
              <a:t>(</a:t>
            </a:r>
            <a:r>
              <a:rPr lang="en-US" altLang="zh-TW" sz="2200" dirty="0" err="1">
                <a:latin typeface="+mn-ea"/>
                <a:ea typeface="+mn-ea"/>
              </a:rPr>
              <a:t>Tx</a:t>
            </a:r>
            <a:r>
              <a:rPr lang="en-US" altLang="zh-TW" sz="2200" dirty="0">
                <a:latin typeface="+mn-ea"/>
                <a:ea typeface="+mn-ea"/>
              </a:rPr>
              <a:t>)</a:t>
            </a:r>
            <a:r>
              <a:rPr lang="zh-TW" altLang="zh-TW" sz="2200" dirty="0">
                <a:latin typeface="+mn-ea"/>
                <a:ea typeface="+mn-ea"/>
              </a:rPr>
              <a:t>，邏輯準位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pin6</a:t>
            </a:r>
            <a:r>
              <a:rPr lang="zh-TW" altLang="zh-TW" sz="2200" dirty="0">
                <a:latin typeface="+mn-ea"/>
                <a:ea typeface="+mn-ea"/>
              </a:rPr>
              <a:t>，重置、重新開機輸入接腳，接收到</a:t>
            </a:r>
            <a:r>
              <a:rPr lang="en-US" altLang="zh-TW" sz="2200" dirty="0">
                <a:latin typeface="+mn-ea"/>
                <a:ea typeface="+mn-ea"/>
              </a:rPr>
              <a:t>3.3V</a:t>
            </a:r>
            <a:r>
              <a:rPr lang="zh-TW" altLang="zh-TW" sz="2200" dirty="0">
                <a:latin typeface="+mn-ea"/>
                <a:ea typeface="+mn-ea"/>
              </a:rPr>
              <a:t>則重新開機。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pin7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  <a:p>
            <a:pPr lvl="0"/>
            <a:r>
              <a:rPr lang="en-US" altLang="zh-TW" sz="2200" dirty="0">
                <a:latin typeface="+mn-ea"/>
                <a:ea typeface="+mn-ea"/>
              </a:rPr>
              <a:t>pin8</a:t>
            </a:r>
            <a:r>
              <a:rPr lang="zh-TW" altLang="zh-TW" sz="2200" dirty="0">
                <a:latin typeface="+mn-ea"/>
                <a:ea typeface="+mn-ea"/>
              </a:rPr>
              <a:t>，還沒用到。</a:t>
            </a:r>
          </a:p>
        </p:txBody>
      </p:sp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瑞昱 空氣盒子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5759871" cy="3886200"/>
          </a:xfrm>
        </p:spPr>
        <p:txBody>
          <a:bodyPr/>
          <a:lstStyle/>
          <a:p>
            <a:r>
              <a:rPr lang="zh-TW" altLang="en-US" dirty="0"/>
              <a:t>華碩雲端今日偕同臺北市政府、中研院及瑞昱半導體舉辦「空氣盒子</a:t>
            </a:r>
            <a:r>
              <a:rPr lang="en-US" altLang="zh-TW" dirty="0"/>
              <a:t>PM2.5</a:t>
            </a:r>
            <a:r>
              <a:rPr lang="zh-TW" altLang="en-US" dirty="0"/>
              <a:t>啟動記者會」，推出全台第一個智慧城市的空污監測</a:t>
            </a:r>
            <a:r>
              <a:rPr lang="zh-TW" altLang="en-US" dirty="0" smtClean="0"/>
              <a:t>計畫</a:t>
            </a:r>
            <a:endParaRPr lang="en-US" altLang="zh-TW" dirty="0"/>
          </a:p>
          <a:p>
            <a:r>
              <a:rPr lang="zh-TW" altLang="en-US" dirty="0"/>
              <a:t>「空氣盒子」僅手掌大小，可感測溫度、濕度與空氣中的細懸浮微粒（</a:t>
            </a:r>
            <a:r>
              <a:rPr lang="en-US" altLang="zh-TW" dirty="0"/>
              <a:t>PM2.5</a:t>
            </a:r>
            <a:r>
              <a:rPr lang="zh-TW" altLang="en-US" dirty="0"/>
              <a:t>）濃度等環境數據，並自動上傳到華碩雲端</a:t>
            </a:r>
            <a:r>
              <a:rPr lang="zh-TW" altLang="en-US" dirty="0" smtClean="0"/>
              <a:t>平台</a:t>
            </a:r>
            <a:endParaRPr lang="en-US" altLang="zh-TW" dirty="0" smtClean="0"/>
          </a:p>
          <a:p>
            <a:r>
              <a:rPr lang="zh-TW" altLang="en-US" dirty="0"/>
              <a:t>手機</a:t>
            </a:r>
            <a:r>
              <a:rPr lang="en-US" altLang="zh-TW" dirty="0"/>
              <a:t>APP</a:t>
            </a:r>
            <a:r>
              <a:rPr lang="zh-TW" altLang="en-US" dirty="0"/>
              <a:t>或空氣盒子</a:t>
            </a:r>
            <a:r>
              <a:rPr lang="zh-TW" altLang="en-US" dirty="0" smtClean="0"/>
              <a:t>網站即可查詢</a:t>
            </a:r>
            <a:endParaRPr lang="en-US" altLang="zh-TW" dirty="0" smtClean="0"/>
          </a:p>
          <a:p>
            <a:endParaRPr lang="zh-TW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8199" name="Picture 7" descr="D:\永忠研究\開課\物聯網人才培訓計劃\空污偵測之空氣盒子產品開發實務研習會\fig\瑞昱空氣盒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564904"/>
            <a:ext cx="2671250" cy="40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pic>
        <p:nvPicPr>
          <p:cNvPr id="2050" name="Picture 2" descr="安裝偵測空氣懸浮粒子感測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1"/>
            <a:ext cx="7560840" cy="51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安裝偵測空氣懸浮粒子感測器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89629"/>
              </p:ext>
            </p:extLst>
          </p:nvPr>
        </p:nvGraphicFramePr>
        <p:xfrm>
          <a:off x="1043608" y="1772816"/>
          <a:ext cx="7344816" cy="32918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{F5AB1C69-6EDB-4FF4-983F-18BD219EF322}</a:tableStyleId>
              </a:tblPr>
              <a:tblGrid>
                <a:gridCol w="2543615"/>
                <a:gridCol w="2655984"/>
                <a:gridCol w="2145217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rgbClr val="040000"/>
                          </a:solidFill>
                          <a:effectLst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rgbClr val="040000"/>
                          </a:solidFill>
                          <a:effectLst/>
                        </a:rPr>
                        <a:t>感測模組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開發板接腳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解說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pin1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，供電輸入接腳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5V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5V 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陽極接點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pin2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，接地接腳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Gnd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共地接點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pin4</a:t>
                      </a:r>
                      <a:r>
                        <a:rPr lang="zh-TW" sz="2400" kern="0">
                          <a:solidFill>
                            <a:srgbClr val="040000"/>
                          </a:solidFill>
                          <a:effectLst/>
                        </a:rPr>
                        <a:t>，串列埠接收接腳</a:t>
                      </a:r>
                      <a:r>
                        <a:rPr lang="en-US" sz="2400" kern="0">
                          <a:solidFill>
                            <a:srgbClr val="040000"/>
                          </a:solidFill>
                          <a:effectLst/>
                        </a:rPr>
                        <a:t>(Rx)</a:t>
                      </a:r>
                      <a:endParaRPr lang="zh-TW" sz="2400" kern="10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(D1)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串列埠傳送端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pin5</a:t>
                      </a: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，串列埠輸出接腳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(</a:t>
                      </a:r>
                      <a:r>
                        <a:rPr lang="en-US" sz="2400" kern="0" dirty="0" err="1">
                          <a:solidFill>
                            <a:srgbClr val="040000"/>
                          </a:solidFill>
                          <a:effectLst/>
                        </a:rPr>
                        <a:t>Tx</a:t>
                      </a: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rgbClr val="040000"/>
                          </a:solidFill>
                          <a:effectLst/>
                        </a:rPr>
                        <a:t>Ameba Rx(D0)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rgbClr val="040000"/>
                          </a:solidFill>
                          <a:effectLst/>
                        </a:rPr>
                        <a:t>串列埠接收端</a:t>
                      </a:r>
                      <a:endParaRPr lang="zh-TW" sz="2400" kern="100" dirty="0">
                        <a:solidFill>
                          <a:srgbClr val="04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 smtClean="0"/>
              <a:t>LCD</a:t>
            </a:r>
            <a:r>
              <a:rPr lang="zh-TW" altLang="zh-TW" b="1" dirty="0" smtClean="0"/>
              <a:t>顯示器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0316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pic>
        <p:nvPicPr>
          <p:cNvPr id="20484" name="Picture 4" descr="D:\永忠研究\開課\T客邦\Arduino 空氣盒子實作課(20161022)\Course\線路組立\LCD2004I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72150" cy="53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pic>
        <p:nvPicPr>
          <p:cNvPr id="20482" name="Picture 2" descr="D:\永忠研究\開課\T客邦\Arduino 空氣盒子實作課(20161022)\Course\電路圖\基本電路_LCD2004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815310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479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LCD2004</a:t>
            </a:r>
            <a:r>
              <a:rPr lang="zh-TW" altLang="zh-TW" b="1" dirty="0"/>
              <a:t>顯示器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75446"/>
              </p:ext>
            </p:extLst>
          </p:nvPr>
        </p:nvGraphicFramePr>
        <p:xfrm>
          <a:off x="251520" y="1916832"/>
          <a:ext cx="8496944" cy="4389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942613"/>
                <a:gridCol w="3072608"/>
                <a:gridCol w="2481723"/>
              </a:tblGrid>
              <a:tr h="328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PMS3003</a:t>
                      </a:r>
                      <a:r>
                        <a:rPr lang="zh-TW" sz="24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感測模組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pin1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，供電輸入接腳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pin2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，接地接腳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pin4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，串列埠接收接腳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(Rx)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</a:t>
                      </a:r>
                      <a:r>
                        <a:rPr lang="en-US" sz="24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Tx</a:t>
                      </a: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(D1)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串列埠傳送端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pin5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，串列埠輸出接腳</a:t>
                      </a: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(Tx)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Rx(D0)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串列埠接收端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LCD2004</a:t>
                      </a: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顯示模組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SCL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4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I2C SDA</a:t>
                      </a:r>
                      <a:endParaRPr lang="zh-TW" sz="24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85493" y="1246862"/>
            <a:ext cx="62889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1pPr>
            <a:lvl2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2pPr>
            <a:lvl3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3pPr>
            <a:lvl4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4pPr>
            <a:lvl5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LCD 2004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標楷體" pitchFamily="65" charset="-120"/>
                <a:ea typeface="標楷體" pitchFamily="65" charset="-120"/>
                <a:cs typeface="Arial" pitchFamily="34" charset="0"/>
              </a:rPr>
              <a:t>顯示模組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(</a:t>
            </a:r>
            <a:r>
              <a:rPr kumimoji="1" lang="zh-TW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累加接腳表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  <a:cs typeface="Times New Roman" pitchFamily="18" charset="0"/>
              </a:rPr>
              <a:t>)</a:t>
            </a:r>
            <a:endParaRPr kumimoji="1" lang="en-US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243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pic>
        <p:nvPicPr>
          <p:cNvPr id="21506" name="Picture 2" descr="D:\永忠研究\開課\T客邦\Arduino 空氣盒子實作課(20161022)\Course\電路圖\基本電路_RTC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544616" cy="54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2928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安裝</a:t>
            </a:r>
            <a:r>
              <a:rPr lang="en-US" altLang="zh-TW" b="1" dirty="0"/>
              <a:t>RTC</a:t>
            </a:r>
            <a:r>
              <a:rPr lang="zh-TW" altLang="zh-TW" b="1" dirty="0"/>
              <a:t>時鐘模組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68280"/>
              </p:ext>
            </p:extLst>
          </p:nvPr>
        </p:nvGraphicFramePr>
        <p:xfrm>
          <a:off x="1115616" y="1844824"/>
          <a:ext cx="6771838" cy="25603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45185"/>
                <a:gridCol w="2448787"/>
                <a:gridCol w="1977866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RTC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時鐘模組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SCL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I2C_SCL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altLang="zh-TW" sz="2800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Wire1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I2C_SDA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altLang="zh-TW" sz="2800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Wire1</a:t>
                      </a:r>
                      <a:endParaRPr lang="zh-TW" alt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zh-TW" b="1" dirty="0" smtClean="0"/>
              <a:t>安裝</a:t>
            </a:r>
            <a:r>
              <a:rPr lang="zh-TW" altLang="zh-TW" b="1" dirty="0"/>
              <a:t>溫溼度感</a:t>
            </a:r>
            <a:r>
              <a:rPr lang="zh-TW" altLang="zh-TW" b="1" dirty="0" smtClean="0"/>
              <a:t>測模組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11598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PM2.5</a:t>
            </a:r>
            <a:r>
              <a:rPr lang="zh-TW" altLang="zh-TW" dirty="0"/>
              <a:t>檢測儀</a:t>
            </a:r>
            <a:endParaRPr kumimoji="0" lang="en-US" altLang="zh-TW" dirty="0" smtClean="0"/>
          </a:p>
        </p:txBody>
      </p:sp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9224" name="Picture 8" descr="D:\永忠研究\電子書\LASS系列\Ameba系列\綠色環境之粒子感測器\內容\市售介紹\pm2_5檢測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124532" cy="541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D:\永忠研究\電子書\LASS系列\Ameba系列\綠色環境之粒子感測器\內容\市售介紹\pm2_5檢測儀二版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66" y="836712"/>
            <a:ext cx="6797103" cy="5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:\永忠研究\電子書\LASS系列\Ameba系列\綠色環境之粒子感測器\內容\市售介紹\PM2.5檢測 細懸浮微粒檢測儀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36711"/>
            <a:ext cx="5904656" cy="59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D:\永忠研究\電子書\LASS系列\Ameba系列\綠色環境之粒子感測器\內容\市售介紹\AIR MENTOR 8096-AM 氣質寶-藍芽空氣品質偵測器(標準版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49180"/>
            <a:ext cx="5914627" cy="59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D:\永忠研究\電子書\LASS系列\Ameba系列\綠色環境之粒子感測器\內容\市售介紹\AIR MENTOR 8096-AP 氣質寶-藍芽空氣品質偵測器(專業版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49180"/>
            <a:ext cx="5676164" cy="56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D:\永忠研究\電子書\LASS系列\Ameba系列\綠色環境之粒子感測器\內容\市售介紹\AZ 77597 高精度全方位室內空氣品質偵測計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09" y="884812"/>
            <a:ext cx="5530479" cy="553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23554" name="Picture 2" descr="D:\永忠研究\開課\T客邦\Arduino 空氣盒子實作課(20161022)\Course\線路組立\DHT11模組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57086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pic>
        <p:nvPicPr>
          <p:cNvPr id="22530" name="Picture 2" descr="D:\永忠研究\開課\T客邦\Arduino 空氣盒子實作課(20161022)\Course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8112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7474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zh-TW" b="1" dirty="0"/>
              <a:t>溫溼度感測器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49327"/>
              </p:ext>
            </p:extLst>
          </p:nvPr>
        </p:nvGraphicFramePr>
        <p:xfrm>
          <a:off x="611560" y="3177540"/>
          <a:ext cx="7992887" cy="2133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768051"/>
                <a:gridCol w="2890335"/>
                <a:gridCol w="2334501"/>
              </a:tblGrid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溫溼度感測器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解說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5V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5V </a:t>
                      </a: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陽極接點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pin </a:t>
                      </a:r>
                      <a:r>
                        <a:rPr lang="en-US" sz="2800" kern="0" dirty="0" err="1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共地接點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2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Data(Signal)</a:t>
                      </a:r>
                      <a:endParaRPr lang="zh-TW" sz="28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Ameba </a:t>
                      </a:r>
                      <a:r>
                        <a:rPr lang="en-US" sz="2800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D7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7620" algn="ctr"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溫溼度資料輸出腳</a:t>
                      </a:r>
                      <a:endParaRPr lang="zh-TW" sz="28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1897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綜合</a:t>
            </a:r>
            <a:r>
              <a:rPr lang="zh-TW" altLang="en-US" b="1" dirty="0" smtClean="0"/>
              <a:t>電路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84102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F93EE19-F754-4EC6-AFFC-6C3567CFCCEE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789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7EA39C0-18EA-4CEE-AF78-2DD9BC0E5BE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algn="ctr"/>
            <a:r>
              <a:rPr lang="zh-TW" altLang="en-US" b="1" dirty="0" smtClean="0"/>
              <a:t>最後成品電路</a:t>
            </a:r>
            <a:endParaRPr lang="zh-TW" altLang="zh-TW" b="1" dirty="0"/>
          </a:p>
        </p:txBody>
      </p:sp>
      <p:pic>
        <p:nvPicPr>
          <p:cNvPr id="24578" name="Picture 2" descr="D:\永忠研究\開課\T客邦\Arduino 空氣盒子實作課(20161022)\Course\電路圖\基本電路_RTC_DHT_LCD_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06028"/>
            <a:ext cx="4194617" cy="554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491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smtClean="0"/>
              <a:t>曹永忠</a:t>
            </a:r>
            <a:r>
              <a:rPr lang="en-US" altLang="zh-TW" b="1" smtClean="0"/>
              <a:t> (Yung-Chung Tsao) </a:t>
            </a:r>
            <a:r>
              <a:rPr lang="zh-TW" altLang="zh-TW" b="1" smtClean="0"/>
              <a:t>，</a:t>
            </a:r>
            <a:r>
              <a:rPr lang="zh-TW" altLang="zh-TW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smtClean="0"/>
              <a:t>Email:</a:t>
            </a:r>
            <a:r>
              <a:rPr lang="en-US" altLang="zh-TW" sz="1800" u="sng" smtClean="0">
                <a:hlinkClick r:id="rId3"/>
              </a:rPr>
              <a:t>prgbruce@gmail.com</a:t>
            </a:r>
            <a:endParaRPr lang="zh-TW" altLang="zh-TW" sz="1800" smtClean="0"/>
          </a:p>
          <a:p>
            <a:r>
              <a:rPr lang="en-US" altLang="zh-TW" sz="1800" smtClean="0"/>
              <a:t>Line ID</a:t>
            </a:r>
            <a:r>
              <a:rPr lang="zh-TW" altLang="zh-TW" sz="1800" smtClean="0"/>
              <a:t>：</a:t>
            </a:r>
            <a:r>
              <a:rPr lang="en-US" altLang="zh-TW" sz="1800" smtClean="0"/>
              <a:t>dr.brucetsao</a:t>
            </a:r>
            <a:endParaRPr lang="zh-TW" altLang="zh-TW" sz="1800" smtClean="0"/>
          </a:p>
          <a:p>
            <a:r>
              <a:rPr lang="zh-TW" altLang="zh-TW" sz="1800" smtClean="0"/>
              <a:t>部落格：</a:t>
            </a:r>
            <a:r>
              <a:rPr lang="en-US" altLang="zh-TW" sz="1800" u="sng" smtClean="0">
                <a:hlinkClick r:id="rId4"/>
              </a:rPr>
              <a:t>http://taiwanLinkIt ONE.blogspot.tw/</a:t>
            </a:r>
            <a:endParaRPr lang="zh-TW" altLang="zh-TW" sz="1800" smtClean="0"/>
          </a:p>
          <a:p>
            <a:r>
              <a:rPr lang="zh-TW" altLang="zh-TW" sz="1800" smtClean="0"/>
              <a:t>範例原始碼網址：</a:t>
            </a:r>
            <a:r>
              <a:rPr lang="en-US" altLang="zh-TW" sz="1800" u="sng" smtClean="0">
                <a:hlinkClick r:id="rId5"/>
              </a:rPr>
              <a:t>https://github.com/brucetsao/LinkIt_IOT_Programming</a:t>
            </a:r>
            <a:endParaRPr lang="zh-TW" altLang="zh-TW" sz="1800" smtClean="0"/>
          </a:p>
          <a:p>
            <a:r>
              <a:rPr lang="zh-TW" altLang="zh-TW" sz="1800" smtClean="0"/>
              <a:t>臉書社群</a:t>
            </a:r>
            <a:r>
              <a:rPr lang="en-US" altLang="zh-TW" sz="1800" smtClean="0"/>
              <a:t>(Arduino.Taiwan)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6"/>
              </a:rPr>
              <a:t>https://www.facebook.com/groups/Arduino.Taiwan/</a:t>
            </a:r>
            <a:endParaRPr lang="zh-TW" altLang="zh-TW" sz="1800" smtClean="0"/>
          </a:p>
          <a:p>
            <a:r>
              <a:rPr lang="zh-TW" altLang="zh-TW" sz="1800" smtClean="0"/>
              <a:t>活動官網：</a:t>
            </a:r>
            <a:r>
              <a:rPr lang="en-US" altLang="zh-TW" sz="1800" u="sng" smtClean="0">
                <a:hlinkClick r:id="rId7"/>
              </a:rPr>
              <a:t>http://Arduino.kktix.cc/</a:t>
            </a:r>
            <a:endParaRPr lang="zh-TW" altLang="zh-TW" sz="1800" smtClean="0"/>
          </a:p>
          <a:p>
            <a:r>
              <a:rPr lang="en-US" altLang="zh-TW" sz="1800" smtClean="0"/>
              <a:t>Youtube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8"/>
              </a:rPr>
              <a:t>https://www.youtube.com/channel/UCcYG2yY_u0m1aotcA4hrRgQ</a:t>
            </a:r>
            <a:endParaRPr lang="zh-TW" altLang="en-US" sz="180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電子書城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矩形 3"/>
          <p:cNvSpPr>
            <a:spLocks noChangeArrowheads="1"/>
          </p:cNvSpPr>
          <p:nvPr/>
        </p:nvSpPr>
        <p:spPr bwMode="auto">
          <a:xfrm>
            <a:off x="2771775" y="4319588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charset="0"/>
                <a:ea typeface="新細明體" pitchFamily="18" charset="-120"/>
                <a:hlinkClick r:id="rId3"/>
              </a:rPr>
              <a:t>http://www.pubu.com.tw/store/ultima</a:t>
            </a:r>
            <a:endParaRPr lang="zh-TW" altLang="en-US" sz="200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44F9977-0E47-4CA9-8F0E-02ADA8A2D37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24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03F2C7-549F-4307-8BC2-3DBF094BFDE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硬體組裝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smtClean="0"/>
              <a:t>組裝零件一覽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組裝零件一覽</a:t>
            </a:r>
            <a:r>
              <a:rPr lang="en-US" altLang="zh-TW" b="1" dirty="0" smtClean="0">
                <a:solidFill>
                  <a:srgbClr val="E56700"/>
                </a:solidFill>
              </a:rPr>
              <a:t>(1/6)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22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90B80B-A818-4FA4-AB5F-1A67EDD5A71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2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B85B7D-FA6A-41D4-86E5-7520CD8DAB6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2309" name="Picture 21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80" y="2420888"/>
            <a:ext cx="5699720" cy="35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3"/>
          <p:cNvSpPr>
            <a:spLocks noChangeArrowheads="1"/>
          </p:cNvSpPr>
          <p:nvPr/>
        </p:nvSpPr>
        <p:spPr bwMode="auto">
          <a:xfrm>
            <a:off x="0" y="1495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(a). </a:t>
            </a:r>
            <a:r>
              <a:rPr kumimoji="1" lang="zh-TW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新細明體" pitchFamily="18" charset="-120"/>
                <a:cs typeface="Times New Roman" pitchFamily="18" charset="0"/>
              </a:rPr>
              <a:t>偵測空氣懸浮粒子感測器</a:t>
            </a:r>
            <a:endParaRPr kumimoji="1" lang="zh-TW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8339</TotalTime>
  <Words>1270</Words>
  <Application>Microsoft Office PowerPoint</Application>
  <PresentationFormat>如螢幕大小 (4:3)</PresentationFormat>
  <Paragraphs>379</Paragraphs>
  <Slides>67</Slides>
  <Notes>67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68" baseType="lpstr">
      <vt:lpstr>Pixel</vt:lpstr>
      <vt:lpstr>空污偵測器製作暨實務研習會 硬體組裝篇</vt:lpstr>
      <vt:lpstr> 大 綱</vt:lpstr>
      <vt:lpstr>前 言</vt:lpstr>
      <vt:lpstr>空氣盒子產品介紹</vt:lpstr>
      <vt:lpstr>瑞昱 空氣盒子</vt:lpstr>
      <vt:lpstr>PM2.5檢測儀</vt:lpstr>
      <vt:lpstr>硬體組裝</vt:lpstr>
      <vt:lpstr>組裝零件一覽</vt:lpstr>
      <vt:lpstr>組裝零件一覽(1/6)</vt:lpstr>
      <vt:lpstr>組裝零件一覽(2/6)</vt:lpstr>
      <vt:lpstr>組裝零件一覽(3/6)</vt:lpstr>
      <vt:lpstr>組裝零件一覽(4/6)</vt:lpstr>
      <vt:lpstr>組裝零件一覽(5/6)</vt:lpstr>
      <vt:lpstr>組裝零件一覽(6/6)</vt:lpstr>
      <vt:lpstr>硬體組裝步驟</vt:lpstr>
      <vt:lpstr>安裝開發版</vt:lpstr>
      <vt:lpstr>安裝阿米巴開發版</vt:lpstr>
      <vt:lpstr>安裝阿米巴開發版</vt:lpstr>
      <vt:lpstr>安裝阿米巴開發版</vt:lpstr>
      <vt:lpstr>安裝阿米巴開發版</vt:lpstr>
      <vt:lpstr>安裝阿米巴開發版</vt:lpstr>
      <vt:lpstr>安裝空氣感測模組</vt:lpstr>
      <vt:lpstr>安裝偵測空氣懸浮粒子感測器</vt:lpstr>
      <vt:lpstr>安裝偵測空氣懸浮粒子感測器</vt:lpstr>
      <vt:lpstr>安裝偵測空氣懸浮粒子感測器</vt:lpstr>
      <vt:lpstr>安裝麵包版</vt:lpstr>
      <vt:lpstr>安裝麵包板</vt:lpstr>
      <vt:lpstr>安裝麵包板</vt:lpstr>
      <vt:lpstr>安裝麵包板</vt:lpstr>
      <vt:lpstr>安裝麵包板</vt:lpstr>
      <vt:lpstr>安裝麵包板</vt:lpstr>
      <vt:lpstr>安裝溫溼度模組</vt:lpstr>
      <vt:lpstr>安裝溫溼度模組</vt:lpstr>
      <vt:lpstr>安裝溫溼度模組</vt:lpstr>
      <vt:lpstr>安裝RTC時鐘模組</vt:lpstr>
      <vt:lpstr>安裝RTC時鐘模組</vt:lpstr>
      <vt:lpstr>安裝RTC時鐘模組</vt:lpstr>
      <vt:lpstr>安裝RTC時鐘模組</vt:lpstr>
      <vt:lpstr>安裝RTC時鐘模組</vt:lpstr>
      <vt:lpstr>安裝RTC時鐘模組</vt:lpstr>
      <vt:lpstr>整體組裝</vt:lpstr>
      <vt:lpstr>整體組裝</vt:lpstr>
      <vt:lpstr>電路組裝</vt:lpstr>
      <vt:lpstr>麵包版</vt:lpstr>
      <vt:lpstr>麵包版</vt:lpstr>
      <vt:lpstr>麵包版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安裝偵測空氣懸浮粒子感測器</vt:lpstr>
      <vt:lpstr>安裝LCD顯示器</vt:lpstr>
      <vt:lpstr>安裝LCD2004顯示器</vt:lpstr>
      <vt:lpstr>安裝LCD2004顯示器</vt:lpstr>
      <vt:lpstr>安裝LCD2004顯示器</vt:lpstr>
      <vt:lpstr>安裝RTC時鐘模組</vt:lpstr>
      <vt:lpstr>安裝RTC時鐘模組</vt:lpstr>
      <vt:lpstr>安裝RTC時鐘模組</vt:lpstr>
      <vt:lpstr>安裝溫溼度感測模組</vt:lpstr>
      <vt:lpstr>溫溼度感測器</vt:lpstr>
      <vt:lpstr>溫溼度感測器</vt:lpstr>
      <vt:lpstr>溫溼度感測器</vt:lpstr>
      <vt:lpstr>綜合電路</vt:lpstr>
      <vt:lpstr>最後成品電路</vt:lpstr>
      <vt:lpstr>Q  &amp;  A</vt:lpstr>
      <vt:lpstr>自我介紹</vt:lpstr>
      <vt:lpstr>電子書城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資訊與設計之整合</dc:title>
  <dc:subject>~談資管學生未來發展方向~</dc:subject>
  <dc:creator>蔡英德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665</cp:revision>
  <cp:lastPrinted>2016-05-25T11:54:26Z</cp:lastPrinted>
  <dcterms:created xsi:type="dcterms:W3CDTF">2003-11-29T08:49:29Z</dcterms:created>
  <dcterms:modified xsi:type="dcterms:W3CDTF">2016-10-21T22:10:21Z</dcterms:modified>
</cp:coreProperties>
</file>